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Martel Sans Light"/>
      <p:regular r:id="rId21"/>
    </p:embeddedFont>
    <p:embeddedFont>
      <p:font typeface="Martel San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Flight Price Analytics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Project Report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6160"/>
            <a:ext cx="70824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Business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888927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039" y="2128242"/>
            <a:ext cx="718066" cy="71806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445" y="2325648"/>
            <a:ext cx="323136" cy="3231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77039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Daily "Buy" List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77039" y="3581162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Flag if ≥10% cheaper than 30-day median.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35773" y="1888927"/>
            <a:ext cx="4158734" cy="2697599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089" y="2128242"/>
            <a:ext cx="718066" cy="718066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495" y="2325648"/>
            <a:ext cx="323136" cy="3231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75089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When to Book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75089" y="3581162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Publish best lead-time window per route, refresh monthly.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9633823" y="1888927"/>
            <a:ext cx="4158853" cy="2697599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3139" y="2128242"/>
            <a:ext cx="718066" cy="718066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0544" y="2325648"/>
            <a:ext cx="323136" cy="32313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3139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Weekend Messaging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3139" y="3581162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Promote "Save more on weekend departures" if cheaper.</a:t>
            </a:r>
            <a:endParaRPr lang="en-US" sz="1850" dirty="0"/>
          </a:p>
        </p:txBody>
      </p:sp>
      <p:sp>
        <p:nvSpPr>
          <p:cNvPr id="18" name="Shape 10"/>
          <p:cNvSpPr/>
          <p:nvPr/>
        </p:nvSpPr>
        <p:spPr>
          <a:xfrm>
            <a:off x="837724" y="4825841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7039" y="5065157"/>
            <a:ext cx="718066" cy="718066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74445" y="5262563"/>
            <a:ext cx="323136" cy="323136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77039" y="60225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Volatility Watchlist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77039" y="6518077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Track high variance routes, add price-drop badges.</a:t>
            </a:r>
            <a:endParaRPr lang="en-US" sz="1850" dirty="0"/>
          </a:p>
        </p:txBody>
      </p:sp>
      <p:sp>
        <p:nvSpPr>
          <p:cNvPr id="23" name="Shape 13"/>
          <p:cNvSpPr/>
          <p:nvPr/>
        </p:nvSpPr>
        <p:spPr>
          <a:xfrm>
            <a:off x="7434858" y="4825841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2F2B54"/>
          </a:solidFill>
          <a:ln/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4173" y="5065157"/>
            <a:ext cx="718066" cy="718066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71579" y="5262563"/>
            <a:ext cx="323136" cy="323136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74173" y="60225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ML Guidance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74173" y="6518077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random forest model for "Buy/Wait" recommendations.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708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33888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644" y="2533888"/>
            <a:ext cx="121920" cy="2184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85359" y="2803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Core Question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685359" y="3299222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"Buy now or wait?" for flight prices.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2533888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578" y="2533888"/>
            <a:ext cx="121920" cy="2184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39293" y="2803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39293" y="3299222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End-to-end analytics stack for actionable pricing signals.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4957405"/>
            <a:ext cx="3614618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644" y="4957405"/>
            <a:ext cx="121920" cy="18011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85359" y="52272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Deliverable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685359" y="5722739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One-page Power BI dashboard.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118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Dataset Summary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90267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Grain: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One row per (route, search_date, depart_date) fare snapshot.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454723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Span: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~June 2025 – November 2025 (scalable).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436156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Rows/Cols: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133,776 rows, 9 columns.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57961" y="3090267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Core Fields: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origin, destination, route, price, search_date, depart_date, lead_time_days.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4837748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Derived Fields: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lead-time bucket, is_weekend, 7-day baseline, 7-day % change.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1359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Data Analysis (Python)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8059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01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256955"/>
            <a:ext cx="361461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34375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Health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37724" y="3933111"/>
            <a:ext cx="36146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NA scan, duplicate scan, clipped non-positive prices.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691658" y="288059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02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58" y="3256955"/>
            <a:ext cx="3614618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91658" y="34375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91658" y="3933111"/>
            <a:ext cx="36146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Lead_time_days, lead_bucket, is_weekend, 7-day rolling baseline.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837724" y="550092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03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853351"/>
            <a:ext cx="7468553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7724" y="6057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Quick EDA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37724" y="655343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Seasonality, U-shaped lead-time curve, weekend effect.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601980"/>
            <a:ext cx="5150763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EDA Findings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167" y="1792843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Seasonality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66167" y="2333506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Visible month-to-month waves in average search-day price.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167" y="2930009"/>
            <a:ext cx="6281976" cy="38573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9877" y="1792843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Lead-time Curve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89877" y="2333506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Some routes show U-shaped price vs. lead time.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9877" y="2902625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Weekend Effect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89877" y="3443288"/>
            <a:ext cx="6281976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Weekend mean &lt; weekday mean for several routes.</a:t>
            </a:r>
            <a:endParaRPr lang="en-US" sz="17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77" y="4039791"/>
            <a:ext cx="6281976" cy="37076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616148"/>
            <a:ext cx="5684401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Analysis using SQL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6537" y="1728073"/>
            <a:ext cx="335399" cy="335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09474" y="1721168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Price Volatility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509474" y="2184202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Identify most volatile routes for alerts.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537" y="2995970"/>
            <a:ext cx="335399" cy="3353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9474" y="2989064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Lead-time Price Curve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509474" y="3452098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Analyze price trends for specific routes.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537" y="4263866"/>
            <a:ext cx="335399" cy="3353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09474" y="4256961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"Buy or Wait" Logic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509474" y="4719995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Flag if latest price is ≥10% below 30-day median.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537" y="5531763"/>
            <a:ext cx="335399" cy="3353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09474" y="5524857"/>
            <a:ext cx="2854285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Cheapest Departure Day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509474" y="5987891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Determine optimal day of week to depart.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537" y="6799659"/>
            <a:ext cx="335399" cy="3353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09474" y="6792754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Best Booking Window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509474" y="7255788"/>
            <a:ext cx="123382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Find lead time with lowest average price.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192" y="459819"/>
            <a:ext cx="3934777" cy="491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Insights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85192" y="1369576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Volatile Routes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585192" y="1803559"/>
            <a:ext cx="6526054" cy="982028"/>
          </a:xfrm>
          <a:prstGeom prst="roundRect">
            <a:avLst>
              <a:gd name="adj" fmla="val 25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92812" y="1811179"/>
            <a:ext cx="6510814" cy="4833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59976" y="1919049"/>
            <a:ext cx="12895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HND-MIA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2391489" y="1919049"/>
            <a:ext cx="128575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149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019193" y="1919049"/>
            <a:ext cx="128575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631.88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646896" y="1919049"/>
            <a:ext cx="12895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150.72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92812" y="2294573"/>
            <a:ext cx="6510814" cy="4833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9976" y="2402443"/>
            <a:ext cx="12895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TYO-MIA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2391489" y="2402443"/>
            <a:ext cx="128575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149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4019193" y="2402443"/>
            <a:ext cx="128575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551.44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5646896" y="2402443"/>
            <a:ext cx="1289566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141.79</a:t>
            </a:r>
            <a:endParaRPr lang="en-US" sz="13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192" y="2973705"/>
            <a:ext cx="6526054" cy="215884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26774" y="1369576"/>
            <a:ext cx="2077403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Cheapest Day to Depart</a:t>
            </a:r>
            <a:endParaRPr lang="en-US" sz="150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74" y="1803559"/>
            <a:ext cx="6526054" cy="519576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526774" y="7187446"/>
            <a:ext cx="1967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Best Booking Window</a:t>
            </a:r>
            <a:endParaRPr lang="en-US" sz="1500" dirty="0"/>
          </a:p>
        </p:txBody>
      </p:sp>
      <p:sp>
        <p:nvSpPr>
          <p:cNvPr id="19" name="Shape 15"/>
          <p:cNvSpPr/>
          <p:nvPr/>
        </p:nvSpPr>
        <p:spPr>
          <a:xfrm>
            <a:off x="7526774" y="7621429"/>
            <a:ext cx="6526054" cy="982028"/>
          </a:xfrm>
          <a:prstGeom prst="roundRect">
            <a:avLst>
              <a:gd name="adj" fmla="val 25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7534394" y="7629049"/>
            <a:ext cx="6510099" cy="4833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7702272" y="7736919"/>
            <a:ext cx="183165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CDG-DXB</a:t>
            </a:r>
            <a:endParaRPr lang="en-US" sz="1300" dirty="0"/>
          </a:p>
        </p:txBody>
      </p:sp>
      <p:sp>
        <p:nvSpPr>
          <p:cNvPr id="22" name="Text 18"/>
          <p:cNvSpPr/>
          <p:nvPr/>
        </p:nvSpPr>
        <p:spPr>
          <a:xfrm>
            <a:off x="9875877" y="7736919"/>
            <a:ext cx="182784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40</a:t>
            </a:r>
            <a:endParaRPr lang="en-US" sz="1300" dirty="0"/>
          </a:p>
        </p:txBody>
      </p:sp>
      <p:sp>
        <p:nvSpPr>
          <p:cNvPr id="23" name="Text 19"/>
          <p:cNvSpPr/>
          <p:nvPr/>
        </p:nvSpPr>
        <p:spPr>
          <a:xfrm>
            <a:off x="12045672" y="7736919"/>
            <a:ext cx="183165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181.38</a:t>
            </a:r>
            <a:endParaRPr lang="en-US" sz="1300" dirty="0"/>
          </a:p>
        </p:txBody>
      </p:sp>
      <p:sp>
        <p:nvSpPr>
          <p:cNvPr id="24" name="Shape 20"/>
          <p:cNvSpPr/>
          <p:nvPr/>
        </p:nvSpPr>
        <p:spPr>
          <a:xfrm>
            <a:off x="7534394" y="8112443"/>
            <a:ext cx="6510099" cy="4833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7702272" y="8220313"/>
            <a:ext cx="183165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CDG-HND</a:t>
            </a:r>
            <a:endParaRPr lang="en-US" sz="1300" dirty="0"/>
          </a:p>
        </p:txBody>
      </p:sp>
      <p:sp>
        <p:nvSpPr>
          <p:cNvPr id="26" name="Text 22"/>
          <p:cNvSpPr/>
          <p:nvPr/>
        </p:nvSpPr>
        <p:spPr>
          <a:xfrm>
            <a:off x="9875877" y="8220313"/>
            <a:ext cx="182784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22</a:t>
            </a:r>
            <a:endParaRPr lang="en-US" sz="1300" dirty="0"/>
          </a:p>
        </p:txBody>
      </p:sp>
      <p:sp>
        <p:nvSpPr>
          <p:cNvPr id="27" name="Text 23"/>
          <p:cNvSpPr/>
          <p:nvPr/>
        </p:nvSpPr>
        <p:spPr>
          <a:xfrm>
            <a:off x="12045672" y="8220313"/>
            <a:ext cx="183165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426.25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927" y="470297"/>
            <a:ext cx="4024313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Buy/Wait ML Model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84927" y="1486257"/>
            <a:ext cx="7946946" cy="1249085"/>
          </a:xfrm>
          <a:prstGeom prst="roundRect">
            <a:avLst>
              <a:gd name="adj" fmla="val 8785"/>
            </a:avLst>
          </a:prstGeom>
          <a:solidFill>
            <a:srgbClr val="100C3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27" y="1463397"/>
            <a:ext cx="7946946" cy="9144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880" y="1229797"/>
            <a:ext cx="513040" cy="51304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55828" y="1358027"/>
            <a:ext cx="205145" cy="256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278761" y="1913811"/>
            <a:ext cx="225694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Supervised Classification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278761" y="2267783"/>
            <a:ext cx="75592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Framed "Buy now vs Wait" problem.</a:t>
            </a:r>
            <a:endParaRPr lang="en-US" sz="1300" dirty="0"/>
          </a:p>
        </p:txBody>
      </p:sp>
      <p:sp>
        <p:nvSpPr>
          <p:cNvPr id="10" name="Shape 5"/>
          <p:cNvSpPr/>
          <p:nvPr/>
        </p:nvSpPr>
        <p:spPr>
          <a:xfrm>
            <a:off x="6084927" y="3162776"/>
            <a:ext cx="7946946" cy="1249085"/>
          </a:xfrm>
          <a:prstGeom prst="roundRect">
            <a:avLst>
              <a:gd name="adj" fmla="val 8785"/>
            </a:avLst>
          </a:prstGeom>
          <a:solidFill>
            <a:srgbClr val="100C35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927" y="3139916"/>
            <a:ext cx="7946946" cy="9144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880" y="2906316"/>
            <a:ext cx="513040" cy="51304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55828" y="3034546"/>
            <a:ext cx="205145" cy="256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278761" y="3590330"/>
            <a:ext cx="201215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Engineered Features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278761" y="3944303"/>
            <a:ext cx="75592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Price vs. mean, volatility, days-to-departure, DOW/month, weekend.</a:t>
            </a:r>
            <a:endParaRPr lang="en-US" sz="1300" dirty="0"/>
          </a:p>
        </p:txBody>
      </p:sp>
      <p:sp>
        <p:nvSpPr>
          <p:cNvPr id="16" name="Shape 9"/>
          <p:cNvSpPr/>
          <p:nvPr/>
        </p:nvSpPr>
        <p:spPr>
          <a:xfrm>
            <a:off x="6084927" y="4839295"/>
            <a:ext cx="7946946" cy="1249085"/>
          </a:xfrm>
          <a:prstGeom prst="roundRect">
            <a:avLst>
              <a:gd name="adj" fmla="val 8785"/>
            </a:avLst>
          </a:prstGeom>
          <a:solidFill>
            <a:srgbClr val="100C35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927" y="4816435"/>
            <a:ext cx="7946946" cy="9144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880" y="4582835"/>
            <a:ext cx="513040" cy="51304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55828" y="4711065"/>
            <a:ext cx="205145" cy="256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6278761" y="5266849"/>
            <a:ext cx="201215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Training</a:t>
            </a:r>
            <a:endParaRPr lang="en-US" sz="1550" dirty="0"/>
          </a:p>
        </p:txBody>
      </p:sp>
      <p:sp>
        <p:nvSpPr>
          <p:cNvPr id="21" name="Text 12"/>
          <p:cNvSpPr/>
          <p:nvPr/>
        </p:nvSpPr>
        <p:spPr>
          <a:xfrm>
            <a:off x="6278761" y="5620822"/>
            <a:ext cx="75592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Logistic regression, random forest with time-based cross-validation.</a:t>
            </a:r>
            <a:endParaRPr lang="en-US" sz="1300" dirty="0"/>
          </a:p>
        </p:txBody>
      </p:sp>
      <p:sp>
        <p:nvSpPr>
          <p:cNvPr id="22" name="Shape 13"/>
          <p:cNvSpPr/>
          <p:nvPr/>
        </p:nvSpPr>
        <p:spPr>
          <a:xfrm>
            <a:off x="6084927" y="6515814"/>
            <a:ext cx="7946946" cy="1249085"/>
          </a:xfrm>
          <a:prstGeom prst="roundRect">
            <a:avLst>
              <a:gd name="adj" fmla="val 8785"/>
            </a:avLst>
          </a:prstGeom>
          <a:solidFill>
            <a:srgbClr val="100C35"/>
          </a:solidFill>
          <a:ln/>
        </p:spPr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927" y="6492954"/>
            <a:ext cx="7946946" cy="91440"/>
          </a:xfrm>
          <a:prstGeom prst="rect">
            <a:avLst/>
          </a:prstGeom>
        </p:spPr>
      </p:pic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1880" y="6259354"/>
            <a:ext cx="513040" cy="51304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9955828" y="6387584"/>
            <a:ext cx="205145" cy="256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6278761" y="6943368"/>
            <a:ext cx="2012156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Evaluation</a:t>
            </a:r>
            <a:endParaRPr lang="en-US" sz="1550" dirty="0"/>
          </a:p>
        </p:txBody>
      </p:sp>
      <p:sp>
        <p:nvSpPr>
          <p:cNvPr id="27" name="Text 16"/>
          <p:cNvSpPr/>
          <p:nvPr/>
        </p:nvSpPr>
        <p:spPr>
          <a:xfrm>
            <a:off x="6278761" y="7297341"/>
            <a:ext cx="7559278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ROC AUC, precision/recall, confusion matrices.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264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287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ROC Curve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49893"/>
            <a:ext cx="6185535" cy="33000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14761" y="23287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Confusion Matrix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61" y="2949893"/>
            <a:ext cx="6185535" cy="33318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7724" y="68201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Exposed a simple buy_or_wait() helper for app and alerts.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2025-11-15T21:43:26Z</dcterms:created>
  <dcterms:modified xsi:type="dcterms:W3CDTF">2025-11-15T21:43:26Z</dcterms:modified>
</cp:coreProperties>
</file>